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embeddedFontLst>
    <p:embeddedFont>
      <p:font typeface="Great Vibes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15D665A-1B18-4499-9BBC-44A49587656F}">
  <a:tblStyle styleId="{D15D665A-1B18-4499-9BBC-44A4958765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GreatVibes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6320c5c2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6320c5c2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fc90662d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fc90662d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345e85f829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345e85f829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fc90662d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fc90662d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45e85f82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45e85f82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45e85f82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45e85f82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45e85f82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45e85f82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fc90662d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fc90662d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fc90662d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fc90662d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fc90662d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fc90662d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fc90662d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fc90662d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45e85f82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45e85f82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fc90662d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fc90662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45e85f82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45e85f82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fc90662d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fc90662d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45e85f82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45e85f82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450639ec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450639ec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fc90662d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fc90662d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fc90662d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fc90662d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45e85f82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45e85f82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45e85f82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45e85f82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fc90662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fc90662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a0f29ca2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4a0f29ca2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a0f29ca2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a0f29ca2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4a0f29ca2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4a0f29ca2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a0f29ca2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a0f29ca2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4a0f29ca2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4a0f29ca2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a0f29ca27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a0f29ca2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46493aacd1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46493aacd1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6493aacd1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6493aacd1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6493aacd1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46493aacd1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6493aacd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6493aacd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6320c5c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6320c5c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6493aacd1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46493aacd1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6493aacd1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46493aacd1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45e85f82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45e85f82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fc90662d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fc90662d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6320c5c2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6320c5c2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6320c5c2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6320c5c2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6320c5c2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6320c5c2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6320c5c2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6320c5c2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6320c5c2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6320c5c2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Relationship Id="rId7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19400" y="1021350"/>
            <a:ext cx="8305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Smart Queue Management System 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Great Vibes"/>
                <a:ea typeface="Great Vibes"/>
                <a:cs typeface="Great Vibes"/>
                <a:sym typeface="Great Vibes"/>
              </a:rPr>
              <a:t>for</a:t>
            </a:r>
            <a:r>
              <a:rPr lang="en" sz="4500"/>
              <a:t> </a:t>
            </a:r>
            <a:r>
              <a:rPr lang="en" sz="4500">
                <a:solidFill>
                  <a:srgbClr val="CC0000"/>
                </a:solidFill>
              </a:rPr>
              <a:t>Health Care</a:t>
            </a:r>
            <a:endParaRPr sz="4500">
              <a:solidFill>
                <a:srgbClr val="CC0000"/>
              </a:solidFill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9800" y="3532550"/>
            <a:ext cx="1435426" cy="146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ctrTitle"/>
          </p:nvPr>
        </p:nvSpPr>
        <p:spPr>
          <a:xfrm>
            <a:off x="787675" y="516050"/>
            <a:ext cx="5666100" cy="8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666666"/>
                </a:solidFill>
              </a:rPr>
              <a:t>What we going to discuss today? </a:t>
            </a:r>
            <a:endParaRPr sz="5100">
              <a:solidFill>
                <a:srgbClr val="666666"/>
              </a:solidFill>
            </a:endParaRPr>
          </a:p>
        </p:txBody>
      </p:sp>
      <p:sp>
        <p:nvSpPr>
          <p:cNvPr id="114" name="Google Shape;114;p22"/>
          <p:cNvSpPr txBox="1"/>
          <p:nvPr/>
        </p:nvSpPr>
        <p:spPr>
          <a:xfrm>
            <a:off x="787675" y="1847775"/>
            <a:ext cx="2425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Existing solution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Problems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Why Problems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Proposed Solution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Conclusion</a:t>
            </a:r>
            <a:endParaRPr sz="1500">
              <a:solidFill>
                <a:srgbClr val="666666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References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775" y="2063422"/>
            <a:ext cx="1679000" cy="168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</a:t>
            </a:r>
            <a:r>
              <a:rPr lang="en"/>
              <a:t> of Queue</a:t>
            </a:r>
            <a:endParaRPr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325" y="1535899"/>
            <a:ext cx="2944750" cy="213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APPOINTMENTS</a:t>
            </a:r>
            <a:endParaRPr/>
          </a:p>
        </p:txBody>
      </p:sp>
      <p:sp>
        <p:nvSpPr>
          <p:cNvPr id="127" name="Google Shape;127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and Foremost method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Appointment System</a:t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 patients only one time. 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20354" l="16632" r="7627" t="8748"/>
          <a:stretch/>
        </p:blipFill>
        <p:spPr>
          <a:xfrm>
            <a:off x="5197525" y="1241413"/>
            <a:ext cx="3553150" cy="26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Patients assigned more priority as they arrive.</a:t>
            </a:r>
            <a:endParaRPr/>
          </a:p>
        </p:txBody>
      </p:sp>
      <p:graphicFrame>
        <p:nvGraphicFramePr>
          <p:cNvPr id="140" name="Google Shape;140;p26"/>
          <p:cNvGraphicFramePr/>
          <p:nvPr/>
        </p:nvGraphicFramePr>
        <p:xfrm>
          <a:off x="175875" y="235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879225"/>
                <a:gridCol w="879225"/>
                <a:gridCol w="879225"/>
                <a:gridCol w="879225"/>
                <a:gridCol w="760850"/>
              </a:tblGrid>
              <a:tr h="5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1" name="Google Shape;141;p26"/>
          <p:cNvGraphicFramePr/>
          <p:nvPr/>
        </p:nvGraphicFramePr>
        <p:xfrm>
          <a:off x="175875" y="16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034675"/>
              </a:tblGrid>
              <a:tr h="41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Patients</a:t>
                      </a:r>
                      <a:endParaRPr sz="17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142" name="Google Shape;142;p26"/>
          <p:cNvSpPr/>
          <p:nvPr/>
        </p:nvSpPr>
        <p:spPr>
          <a:xfrm rot="-5400000">
            <a:off x="255373" y="3328400"/>
            <a:ext cx="7950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24" y="384175"/>
            <a:ext cx="1300100" cy="10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</a:t>
            </a:r>
            <a:r>
              <a:rPr lang="en"/>
              <a:t>nformation</a:t>
            </a:r>
            <a:r>
              <a:rPr lang="en"/>
              <a:t> noted in order of their visit.</a:t>
            </a:r>
            <a:endParaRPr/>
          </a:p>
        </p:txBody>
      </p:sp>
      <p:graphicFrame>
        <p:nvGraphicFramePr>
          <p:cNvPr id="149" name="Google Shape;149;p27"/>
          <p:cNvGraphicFramePr/>
          <p:nvPr/>
        </p:nvGraphicFramePr>
        <p:xfrm>
          <a:off x="175875" y="235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879225"/>
                <a:gridCol w="879225"/>
                <a:gridCol w="879225"/>
                <a:gridCol w="879225"/>
                <a:gridCol w="760850"/>
              </a:tblGrid>
              <a:tr h="5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0" name="Google Shape;150;p27"/>
          <p:cNvGraphicFramePr/>
          <p:nvPr/>
        </p:nvGraphicFramePr>
        <p:xfrm>
          <a:off x="175875" y="16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034675"/>
              </a:tblGrid>
              <a:tr h="41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Patients</a:t>
                      </a:r>
                      <a:endParaRPr sz="17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151" name="Google Shape;151;p27"/>
          <p:cNvSpPr/>
          <p:nvPr/>
        </p:nvSpPr>
        <p:spPr>
          <a:xfrm rot="-5400000">
            <a:off x="1116198" y="3339150"/>
            <a:ext cx="7950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24" y="384175"/>
            <a:ext cx="1300100" cy="10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ppointments</a:t>
            </a:r>
            <a:r>
              <a:rPr lang="en"/>
              <a:t> completed !!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Queue ready for next day.</a:t>
            </a:r>
            <a:endParaRPr/>
          </a:p>
        </p:txBody>
      </p:sp>
      <p:graphicFrame>
        <p:nvGraphicFramePr>
          <p:cNvPr id="158" name="Google Shape;158;p28"/>
          <p:cNvGraphicFramePr/>
          <p:nvPr/>
        </p:nvGraphicFramePr>
        <p:xfrm>
          <a:off x="175875" y="235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879225"/>
                <a:gridCol w="879225"/>
                <a:gridCol w="879225"/>
                <a:gridCol w="879225"/>
                <a:gridCol w="760850"/>
              </a:tblGrid>
              <a:tr h="5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9" name="Google Shape;159;p28"/>
          <p:cNvGraphicFramePr/>
          <p:nvPr/>
        </p:nvGraphicFramePr>
        <p:xfrm>
          <a:off x="175875" y="1692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034675"/>
              </a:tblGrid>
              <a:tr h="413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Patients</a:t>
                      </a:r>
                      <a:endParaRPr sz="17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160" name="Google Shape;160;p28"/>
          <p:cNvSpPr/>
          <p:nvPr/>
        </p:nvSpPr>
        <p:spPr>
          <a:xfrm rot="-5400000">
            <a:off x="3698723" y="3360700"/>
            <a:ext cx="795000" cy="43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24" y="384175"/>
            <a:ext cx="1300100" cy="108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Fakhra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!</a:t>
            </a:r>
            <a:endParaRPr/>
          </a:p>
        </p:txBody>
      </p:sp>
      <p:sp>
        <p:nvSpPr>
          <p:cNvPr id="172" name="Google Shape;172;p3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SQMS? 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700" y="129125"/>
            <a:ext cx="2504999" cy="18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79" name="Google Shape;179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Standard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175" y="922575"/>
            <a:ext cx="3705974" cy="31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674425" y="1849900"/>
            <a:ext cx="5116200" cy="16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880"/>
              <a:t>Fakhra Najm</a:t>
            </a:r>
            <a:endParaRPr sz="288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880"/>
              <a:t>Dhruv Tomar</a:t>
            </a:r>
            <a:endParaRPr sz="288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880"/>
              <a:t>Mayank Dutta</a:t>
            </a:r>
            <a:endParaRPr sz="288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90150" y="873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300" y="2843225"/>
            <a:ext cx="3420125" cy="19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Every Hospital has his own </a:t>
            </a:r>
            <a:r>
              <a:rPr lang="en" sz="3000">
                <a:solidFill>
                  <a:srgbClr val="CC0000"/>
                </a:solidFill>
              </a:rPr>
              <a:t>methods</a:t>
            </a:r>
            <a:r>
              <a:rPr lang="en" sz="3000"/>
              <a:t>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Patients have to gather </a:t>
            </a:r>
            <a:r>
              <a:rPr lang="en" sz="3000">
                <a:solidFill>
                  <a:srgbClr val="CC0000"/>
                </a:solidFill>
              </a:rPr>
              <a:t>information</a:t>
            </a:r>
            <a:r>
              <a:rPr lang="en" sz="3000"/>
              <a:t> before visit.</a:t>
            </a:r>
            <a:endParaRPr sz="3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191" name="Google Shape;191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Queues</a:t>
            </a:r>
            <a:endParaRPr/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673" y="732950"/>
            <a:ext cx="3571926" cy="381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New and unaware patients reach </a:t>
            </a:r>
            <a:r>
              <a:rPr lang="en" sz="3000">
                <a:solidFill>
                  <a:srgbClr val="CC0000"/>
                </a:solidFill>
              </a:rPr>
              <a:t>before</a:t>
            </a:r>
            <a:r>
              <a:rPr lang="en" sz="3000"/>
              <a:t> time.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Creates </a:t>
            </a:r>
            <a:r>
              <a:rPr lang="en" sz="3000">
                <a:solidFill>
                  <a:srgbClr val="CC0000"/>
                </a:solidFill>
              </a:rPr>
              <a:t>chaos</a:t>
            </a:r>
            <a:r>
              <a:rPr lang="en" sz="3000"/>
              <a:t>.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203" name="Google Shape;203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Proper Organization for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Latecomers. </a:t>
            </a:r>
            <a:endParaRPr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894" y="1147350"/>
            <a:ext cx="3616330" cy="256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/>
          <p:nvPr>
            <p:ph type="title"/>
          </p:nvPr>
        </p:nvSpPr>
        <p:spPr>
          <a:xfrm>
            <a:off x="269125" y="179225"/>
            <a:ext cx="6367800" cy="3151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3500"/>
              <a:t>Whom to </a:t>
            </a:r>
            <a:r>
              <a:rPr lang="en" sz="3500">
                <a:solidFill>
                  <a:srgbClr val="CC4125"/>
                </a:solidFill>
              </a:rPr>
              <a:t>prioritize</a:t>
            </a:r>
            <a:r>
              <a:rPr lang="en" sz="3500"/>
              <a:t> </a:t>
            </a:r>
            <a:endParaRPr sz="3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3500"/>
              <a:t>W</a:t>
            </a:r>
            <a:r>
              <a:rPr lang="en" sz="3500"/>
              <a:t>here</a:t>
            </a:r>
            <a:r>
              <a:rPr lang="en" sz="3500"/>
              <a:t> to put the latecomer in case he </a:t>
            </a:r>
            <a:r>
              <a:rPr lang="en" sz="3500">
                <a:solidFill>
                  <a:srgbClr val="CC4125"/>
                </a:solidFill>
              </a:rPr>
              <a:t>arrived</a:t>
            </a:r>
            <a:r>
              <a:rPr lang="en" sz="3500"/>
              <a:t>. </a:t>
            </a:r>
            <a:endParaRPr sz="3500"/>
          </a:p>
        </p:txBody>
      </p:sp>
      <p:graphicFrame>
        <p:nvGraphicFramePr>
          <p:cNvPr id="210" name="Google Shape;210;p36"/>
          <p:cNvGraphicFramePr/>
          <p:nvPr/>
        </p:nvGraphicFramePr>
        <p:xfrm>
          <a:off x="733475" y="333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591350"/>
                <a:gridCol w="591350"/>
                <a:gridCol w="591350"/>
                <a:gridCol w="591350"/>
                <a:gridCol w="511725"/>
              </a:tblGrid>
              <a:tr h="43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11" name="Google Shape;211;p36"/>
          <p:cNvSpPr/>
          <p:nvPr/>
        </p:nvSpPr>
        <p:spPr>
          <a:xfrm rot="-5400000">
            <a:off x="2565424" y="3966025"/>
            <a:ext cx="4290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6"/>
          <p:cNvSpPr/>
          <p:nvPr/>
        </p:nvSpPr>
        <p:spPr>
          <a:xfrm rot="-5400000">
            <a:off x="1419825" y="4012675"/>
            <a:ext cx="3921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5200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6"/>
          <p:cNvSpPr/>
          <p:nvPr/>
        </p:nvSpPr>
        <p:spPr>
          <a:xfrm>
            <a:off x="3937500" y="3412913"/>
            <a:ext cx="1269000" cy="29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4" name="Google Shape;214;p36"/>
          <p:cNvGraphicFramePr/>
          <p:nvPr/>
        </p:nvGraphicFramePr>
        <p:xfrm>
          <a:off x="5731350" y="341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591350"/>
                <a:gridCol w="591350"/>
                <a:gridCol w="591350"/>
                <a:gridCol w="591350"/>
                <a:gridCol w="511725"/>
              </a:tblGrid>
              <a:tr h="43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</a:t>
                      </a:r>
                      <a:endParaRPr sz="1800"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15" name="Google Shape;215;p36"/>
          <p:cNvSpPr/>
          <p:nvPr/>
        </p:nvSpPr>
        <p:spPr>
          <a:xfrm rot="-5400000">
            <a:off x="8140124" y="4066675"/>
            <a:ext cx="429000" cy="28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/>
          <p:nvPr/>
        </p:nvSpPr>
        <p:spPr>
          <a:xfrm rot="-5400000">
            <a:off x="6417700" y="4094875"/>
            <a:ext cx="392100" cy="2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 txBox="1"/>
          <p:nvPr/>
        </p:nvSpPr>
        <p:spPr>
          <a:xfrm>
            <a:off x="1260150" y="4464850"/>
            <a:ext cx="8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Absent</a:t>
            </a:r>
            <a:endParaRPr/>
          </a:p>
        </p:txBody>
      </p:sp>
      <p:sp>
        <p:nvSpPr>
          <p:cNvPr id="218" name="Google Shape;218;p36"/>
          <p:cNvSpPr txBox="1"/>
          <p:nvPr/>
        </p:nvSpPr>
        <p:spPr>
          <a:xfrm>
            <a:off x="2300675" y="4464850"/>
            <a:ext cx="95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Doctor at</a:t>
            </a:r>
            <a:endParaRPr/>
          </a:p>
        </p:txBody>
      </p:sp>
      <p:sp>
        <p:nvSpPr>
          <p:cNvPr id="219" name="Google Shape;219;p36"/>
          <p:cNvSpPr txBox="1"/>
          <p:nvPr/>
        </p:nvSpPr>
        <p:spPr>
          <a:xfrm>
            <a:off x="6201100" y="4598000"/>
            <a:ext cx="8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</a:t>
            </a:r>
            <a:endParaRPr/>
          </a:p>
        </p:txBody>
      </p:sp>
      <p:sp>
        <p:nvSpPr>
          <p:cNvPr id="220" name="Google Shape;220;p36"/>
          <p:cNvSpPr txBox="1"/>
          <p:nvPr/>
        </p:nvSpPr>
        <p:spPr>
          <a:xfrm>
            <a:off x="7981150" y="4547050"/>
            <a:ext cx="95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 of Patient 5</a:t>
            </a:r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4036475" y="3787925"/>
            <a:ext cx="126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doctor done with Patient 4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Mayank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32" name="Google Shape;232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 a </a:t>
            </a:r>
            <a:r>
              <a:rPr lang="en">
                <a:solidFill>
                  <a:srgbClr val="CC0000"/>
                </a:solidFill>
              </a:rPr>
              <a:t>D</a:t>
            </a:r>
            <a:r>
              <a:rPr lang="en">
                <a:solidFill>
                  <a:srgbClr val="CC0000"/>
                </a:solidFill>
              </a:rPr>
              <a:t>ynamic</a:t>
            </a:r>
            <a:r>
              <a:rPr lang="en"/>
              <a:t> priority.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ctrTitle"/>
          </p:nvPr>
        </p:nvSpPr>
        <p:spPr>
          <a:xfrm>
            <a:off x="311700" y="284275"/>
            <a:ext cx="8520600" cy="12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Parameter</a:t>
            </a:r>
            <a:endParaRPr/>
          </a:p>
        </p:txBody>
      </p:sp>
      <p:sp>
        <p:nvSpPr>
          <p:cNvPr id="238" name="Google Shape;238;p39"/>
          <p:cNvSpPr txBox="1"/>
          <p:nvPr>
            <p:ph idx="1" type="subTitle"/>
          </p:nvPr>
        </p:nvSpPr>
        <p:spPr>
          <a:xfrm>
            <a:off x="311700" y="1688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 </a:t>
            </a:r>
            <a:r>
              <a:rPr lang="en">
                <a:solidFill>
                  <a:srgbClr val="CC0000"/>
                </a:solidFill>
              </a:rPr>
              <a:t>priority</a:t>
            </a:r>
            <a:r>
              <a:rPr lang="en"/>
              <a:t> in the appointment order</a:t>
            </a:r>
            <a:endParaRPr/>
          </a:p>
        </p:txBody>
      </p:sp>
      <p:graphicFrame>
        <p:nvGraphicFramePr>
          <p:cNvPr id="239" name="Google Shape;239;p39"/>
          <p:cNvGraphicFramePr/>
          <p:nvPr/>
        </p:nvGraphicFramePr>
        <p:xfrm>
          <a:off x="952500" y="33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40" name="Google Shape;240;p39"/>
          <p:cNvSpPr txBox="1"/>
          <p:nvPr/>
        </p:nvSpPr>
        <p:spPr>
          <a:xfrm>
            <a:off x="857500" y="2848550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Appointment Order</a:t>
            </a:r>
            <a:endParaRPr b="1"/>
          </a:p>
        </p:txBody>
      </p:sp>
      <p:graphicFrame>
        <p:nvGraphicFramePr>
          <p:cNvPr id="241" name="Google Shape;241;p39"/>
          <p:cNvGraphicFramePr/>
          <p:nvPr/>
        </p:nvGraphicFramePr>
        <p:xfrm>
          <a:off x="952500" y="431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242" name="Google Shape;242;p39"/>
          <p:cNvSpPr txBox="1"/>
          <p:nvPr/>
        </p:nvSpPr>
        <p:spPr>
          <a:xfrm>
            <a:off x="857500" y="3923600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7" name="Google Shape;247;p40"/>
          <p:cNvGraphicFramePr/>
          <p:nvPr/>
        </p:nvGraphicFramePr>
        <p:xfrm>
          <a:off x="952500" y="33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8" name="Google Shape;248;p40"/>
          <p:cNvGraphicFramePr/>
          <p:nvPr/>
        </p:nvGraphicFramePr>
        <p:xfrm>
          <a:off x="952500" y="432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249" name="Google Shape;249;p40"/>
          <p:cNvSpPr txBox="1"/>
          <p:nvPr/>
        </p:nvSpPr>
        <p:spPr>
          <a:xfrm>
            <a:off x="857500" y="2848550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Appointment Order</a:t>
            </a:r>
            <a:endParaRPr b="1"/>
          </a:p>
        </p:txBody>
      </p:sp>
      <p:sp>
        <p:nvSpPr>
          <p:cNvPr id="250" name="Google Shape;250;p40"/>
          <p:cNvSpPr txBox="1"/>
          <p:nvPr/>
        </p:nvSpPr>
        <p:spPr>
          <a:xfrm>
            <a:off x="857500" y="3910475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 </a:t>
            </a:r>
            <a:endParaRPr b="1"/>
          </a:p>
        </p:txBody>
      </p:sp>
      <p:sp>
        <p:nvSpPr>
          <p:cNvPr id="251" name="Google Shape;251;p40"/>
          <p:cNvSpPr txBox="1"/>
          <p:nvPr>
            <p:ph idx="1" type="subTitle"/>
          </p:nvPr>
        </p:nvSpPr>
        <p:spPr>
          <a:xfrm>
            <a:off x="274950" y="391150"/>
            <a:ext cx="579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Keep Record of Patients</a:t>
            </a:r>
            <a:endParaRPr sz="3400">
              <a:solidFill>
                <a:schemeClr val="dk1"/>
              </a:solidFill>
            </a:endParaRPr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000" y="925250"/>
            <a:ext cx="1807500" cy="180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p41"/>
          <p:cNvGraphicFramePr/>
          <p:nvPr/>
        </p:nvGraphicFramePr>
        <p:xfrm>
          <a:off x="952500" y="33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8" name="Google Shape;258;p41"/>
          <p:cNvGraphicFramePr/>
          <p:nvPr/>
        </p:nvGraphicFramePr>
        <p:xfrm>
          <a:off x="952500" y="43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 </a:t>
                      </a:r>
                      <a:r>
                        <a:rPr b="1" lang="en"/>
                        <a:t>( + 2)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259" name="Google Shape;259;p41"/>
          <p:cNvSpPr txBox="1"/>
          <p:nvPr/>
        </p:nvSpPr>
        <p:spPr>
          <a:xfrm>
            <a:off x="857500" y="2848550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Appointment Order</a:t>
            </a:r>
            <a:endParaRPr b="1"/>
          </a:p>
        </p:txBody>
      </p:sp>
      <p:sp>
        <p:nvSpPr>
          <p:cNvPr id="260" name="Google Shape;260;p41"/>
          <p:cNvSpPr txBox="1"/>
          <p:nvPr/>
        </p:nvSpPr>
        <p:spPr>
          <a:xfrm>
            <a:off x="857500" y="3903875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</a:t>
            </a:r>
            <a:endParaRPr b="1"/>
          </a:p>
        </p:txBody>
      </p:sp>
      <p:sp>
        <p:nvSpPr>
          <p:cNvPr id="261" name="Google Shape;261;p41"/>
          <p:cNvSpPr txBox="1"/>
          <p:nvPr>
            <p:ph idx="1" type="subTitle"/>
          </p:nvPr>
        </p:nvSpPr>
        <p:spPr>
          <a:xfrm>
            <a:off x="274950" y="391150"/>
            <a:ext cx="3145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Assign Penalty</a:t>
            </a:r>
            <a:endParaRPr sz="3400">
              <a:solidFill>
                <a:schemeClr val="dk1"/>
              </a:solidFill>
            </a:endParaRPr>
          </a:p>
        </p:txBody>
      </p:sp>
      <p:pic>
        <p:nvPicPr>
          <p:cNvPr id="262" name="Google Shape;262;p41"/>
          <p:cNvPicPr preferRelativeResize="0"/>
          <p:nvPr/>
        </p:nvPicPr>
        <p:blipFill rotWithShape="1">
          <a:blip r:embed="rId3">
            <a:alphaModFix/>
          </a:blip>
          <a:srcRect b="5615" l="12010" r="0" t="0"/>
          <a:stretch/>
        </p:blipFill>
        <p:spPr>
          <a:xfrm>
            <a:off x="5552125" y="684300"/>
            <a:ext cx="2639375" cy="18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0" y="1938600"/>
            <a:ext cx="8520600" cy="15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Prof. Shabana Mehfuz</a:t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90150" y="8731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Guided By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7" name="Google Shape;267;p42"/>
          <p:cNvGraphicFramePr/>
          <p:nvPr/>
        </p:nvGraphicFramePr>
        <p:xfrm>
          <a:off x="952500" y="33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8" name="Google Shape;268;p42"/>
          <p:cNvGraphicFramePr/>
          <p:nvPr/>
        </p:nvGraphicFramePr>
        <p:xfrm>
          <a:off x="952500" y="430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269" name="Google Shape;269;p42"/>
          <p:cNvSpPr txBox="1"/>
          <p:nvPr/>
        </p:nvSpPr>
        <p:spPr>
          <a:xfrm>
            <a:off x="857500" y="2848550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Appointment Order</a:t>
            </a:r>
            <a:endParaRPr b="1"/>
          </a:p>
        </p:txBody>
      </p:sp>
      <p:sp>
        <p:nvSpPr>
          <p:cNvPr id="270" name="Google Shape;270;p42"/>
          <p:cNvSpPr txBox="1"/>
          <p:nvPr/>
        </p:nvSpPr>
        <p:spPr>
          <a:xfrm>
            <a:off x="857500" y="3903875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</a:t>
            </a:r>
            <a:endParaRPr b="1"/>
          </a:p>
        </p:txBody>
      </p:sp>
      <p:sp>
        <p:nvSpPr>
          <p:cNvPr id="271" name="Google Shape;271;p42"/>
          <p:cNvSpPr txBox="1"/>
          <p:nvPr>
            <p:ph idx="1" type="subTitle"/>
          </p:nvPr>
        </p:nvSpPr>
        <p:spPr>
          <a:xfrm>
            <a:off x="274950" y="391150"/>
            <a:ext cx="3145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Assign Penalty</a:t>
            </a:r>
            <a:endParaRPr sz="3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6" name="Google Shape;276;p43"/>
          <p:cNvGraphicFramePr/>
          <p:nvPr/>
        </p:nvGraphicFramePr>
        <p:xfrm>
          <a:off x="952500" y="33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7" name="Google Shape;277;p43"/>
          <p:cNvGraphicFramePr/>
          <p:nvPr/>
        </p:nvGraphicFramePr>
        <p:xfrm>
          <a:off x="952500" y="429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278" name="Google Shape;278;p43"/>
          <p:cNvSpPr txBox="1"/>
          <p:nvPr/>
        </p:nvSpPr>
        <p:spPr>
          <a:xfrm>
            <a:off x="857500" y="2848550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Appointment Order</a:t>
            </a:r>
            <a:endParaRPr b="1"/>
          </a:p>
        </p:txBody>
      </p:sp>
      <p:sp>
        <p:nvSpPr>
          <p:cNvPr id="279" name="Google Shape;279;p43"/>
          <p:cNvSpPr txBox="1"/>
          <p:nvPr/>
        </p:nvSpPr>
        <p:spPr>
          <a:xfrm>
            <a:off x="857500" y="3903875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</a:t>
            </a:r>
            <a:endParaRPr b="1"/>
          </a:p>
        </p:txBody>
      </p:sp>
      <p:sp>
        <p:nvSpPr>
          <p:cNvPr id="280" name="Google Shape;280;p43"/>
          <p:cNvSpPr txBox="1"/>
          <p:nvPr>
            <p:ph idx="1" type="subTitle"/>
          </p:nvPr>
        </p:nvSpPr>
        <p:spPr>
          <a:xfrm>
            <a:off x="274950" y="391150"/>
            <a:ext cx="1887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Re-order</a:t>
            </a:r>
            <a:endParaRPr sz="3400">
              <a:solidFill>
                <a:schemeClr val="dk1"/>
              </a:solidFill>
            </a:endParaRPr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375" y="869200"/>
            <a:ext cx="1742124" cy="174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p44"/>
          <p:cNvGraphicFramePr/>
          <p:nvPr/>
        </p:nvGraphicFramePr>
        <p:xfrm>
          <a:off x="952500" y="33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7" name="Google Shape;287;p44"/>
          <p:cNvGraphicFramePr/>
          <p:nvPr/>
        </p:nvGraphicFramePr>
        <p:xfrm>
          <a:off x="952500" y="429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288" name="Google Shape;288;p44"/>
          <p:cNvSpPr txBox="1"/>
          <p:nvPr/>
        </p:nvSpPr>
        <p:spPr>
          <a:xfrm>
            <a:off x="857500" y="2848550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Appointment Order</a:t>
            </a:r>
            <a:endParaRPr b="1"/>
          </a:p>
        </p:txBody>
      </p:sp>
      <p:sp>
        <p:nvSpPr>
          <p:cNvPr id="289" name="Google Shape;289;p44"/>
          <p:cNvSpPr txBox="1"/>
          <p:nvPr>
            <p:ph idx="1" type="subTitle"/>
          </p:nvPr>
        </p:nvSpPr>
        <p:spPr>
          <a:xfrm>
            <a:off x="274950" y="391150"/>
            <a:ext cx="336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</a:rPr>
              <a:t>Final Queue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857500" y="3903875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</a:t>
            </a:r>
            <a:endParaRPr b="1"/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925" y="897225"/>
            <a:ext cx="1851575" cy="18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idx="4294967295" type="title"/>
          </p:nvPr>
        </p:nvSpPr>
        <p:spPr>
          <a:xfrm>
            <a:off x="258400" y="2470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20"/>
              <a:t>How this is </a:t>
            </a:r>
            <a:r>
              <a:rPr lang="en" sz="3520">
                <a:solidFill>
                  <a:srgbClr val="CC0000"/>
                </a:solidFill>
              </a:rPr>
              <a:t>helping</a:t>
            </a:r>
            <a:r>
              <a:rPr lang="en" sz="3520"/>
              <a:t>? </a:t>
            </a:r>
            <a:endParaRPr sz="352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this is helping? </a:t>
            </a:r>
            <a:endParaRPr/>
          </a:p>
        </p:txBody>
      </p:sp>
      <p:sp>
        <p:nvSpPr>
          <p:cNvPr id="302" name="Google Shape;302;p46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Fixing the </a:t>
            </a:r>
            <a:r>
              <a:rPr lang="en">
                <a:solidFill>
                  <a:srgbClr val="CC0000"/>
                </a:solidFill>
              </a:rPr>
              <a:t>Position</a:t>
            </a:r>
            <a:r>
              <a:rPr lang="en"/>
              <a:t> of latecomers.</a:t>
            </a:r>
            <a:endParaRPr/>
          </a:p>
        </p:txBody>
      </p:sp>
      <p:graphicFrame>
        <p:nvGraphicFramePr>
          <p:cNvPr id="303" name="Google Shape;303;p46"/>
          <p:cNvGraphicFramePr/>
          <p:nvPr/>
        </p:nvGraphicFramePr>
        <p:xfrm>
          <a:off x="952500" y="33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04" name="Google Shape;304;p46"/>
          <p:cNvGraphicFramePr/>
          <p:nvPr/>
        </p:nvGraphicFramePr>
        <p:xfrm>
          <a:off x="952500" y="429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sp>
        <p:nvSpPr>
          <p:cNvPr id="305" name="Google Shape;305;p46"/>
          <p:cNvSpPr txBox="1"/>
          <p:nvPr/>
        </p:nvSpPr>
        <p:spPr>
          <a:xfrm>
            <a:off x="857500" y="2848550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Appointment Order</a:t>
            </a:r>
            <a:endParaRPr b="1"/>
          </a:p>
        </p:txBody>
      </p:sp>
      <p:sp>
        <p:nvSpPr>
          <p:cNvPr id="306" name="Google Shape;306;p46"/>
          <p:cNvSpPr txBox="1"/>
          <p:nvPr/>
        </p:nvSpPr>
        <p:spPr>
          <a:xfrm>
            <a:off x="857500" y="3903875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</a:t>
            </a:r>
            <a:endParaRPr b="1"/>
          </a:p>
        </p:txBody>
      </p:sp>
      <p:pic>
        <p:nvPicPr>
          <p:cNvPr id="307" name="Google Shape;30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700" y="382000"/>
            <a:ext cx="3012200" cy="22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this is helping? </a:t>
            </a:r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38761D"/>
                </a:solidFill>
              </a:rPr>
              <a:t>Resolving</a:t>
            </a:r>
            <a:r>
              <a:rPr lang="en"/>
              <a:t> issue of Prioritization.</a:t>
            </a:r>
            <a:endParaRPr/>
          </a:p>
        </p:txBody>
      </p:sp>
      <p:graphicFrame>
        <p:nvGraphicFramePr>
          <p:cNvPr id="314" name="Google Shape;314;p47"/>
          <p:cNvGraphicFramePr/>
          <p:nvPr/>
        </p:nvGraphicFramePr>
        <p:xfrm>
          <a:off x="952500" y="3349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Patient 3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6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Patient 2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5" name="Google Shape;315;p47"/>
          <p:cNvGraphicFramePr/>
          <p:nvPr/>
        </p:nvGraphicFramePr>
        <p:xfrm>
          <a:off x="952500" y="4293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{D15D665A-1B18-4499-9BBC-44A49587656F}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  <a:gridCol w="1206500"/>
              </a:tblGrid>
              <a:tr h="365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316" name="Google Shape;316;p47"/>
          <p:cNvSpPr txBox="1"/>
          <p:nvPr/>
        </p:nvSpPr>
        <p:spPr>
          <a:xfrm>
            <a:off x="857500" y="2848550"/>
            <a:ext cx="25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Appointment Order</a:t>
            </a:r>
            <a:endParaRPr b="1"/>
          </a:p>
        </p:txBody>
      </p:sp>
      <p:sp>
        <p:nvSpPr>
          <p:cNvPr id="317" name="Google Shape;317;p47"/>
          <p:cNvSpPr txBox="1"/>
          <p:nvPr/>
        </p:nvSpPr>
        <p:spPr>
          <a:xfrm>
            <a:off x="857500" y="3903875"/>
            <a:ext cx="18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Priority</a:t>
            </a:r>
            <a:endParaRPr b="1"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2653" y="607226"/>
            <a:ext cx="2078850" cy="19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Implementation</a:t>
            </a:r>
            <a:endParaRPr sz="5200"/>
          </a:p>
        </p:txBody>
      </p:sp>
      <p:pic>
        <p:nvPicPr>
          <p:cNvPr id="324" name="Google Shape;3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775" y="230975"/>
            <a:ext cx="2187525" cy="14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00" y="1227250"/>
            <a:ext cx="1268950" cy="1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150" y="348829"/>
            <a:ext cx="1184901" cy="8400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49"/>
          <p:cNvCxnSpPr>
            <a:stCxn id="330" idx="2"/>
          </p:cNvCxnSpPr>
          <p:nvPr/>
        </p:nvCxnSpPr>
        <p:spPr>
          <a:xfrm flipH="1">
            <a:off x="1809901" y="1188898"/>
            <a:ext cx="27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49"/>
          <p:cNvSpPr txBox="1"/>
          <p:nvPr/>
        </p:nvSpPr>
        <p:spPr>
          <a:xfrm>
            <a:off x="373100" y="2700550"/>
            <a:ext cx="25230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Doctor will arrive, he will mark his presence using Biometrics.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Smart Queue Management system will upload his presence on the cloud. 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00" y="1227250"/>
            <a:ext cx="1268950" cy="1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150" y="348829"/>
            <a:ext cx="1184901" cy="84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8555" y="532900"/>
            <a:ext cx="1537046" cy="1268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50"/>
          <p:cNvCxnSpPr/>
          <p:nvPr/>
        </p:nvCxnSpPr>
        <p:spPr>
          <a:xfrm>
            <a:off x="2556001" y="1188889"/>
            <a:ext cx="861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50"/>
          <p:cNvCxnSpPr>
            <a:stCxn id="338" idx="2"/>
          </p:cNvCxnSpPr>
          <p:nvPr/>
        </p:nvCxnSpPr>
        <p:spPr>
          <a:xfrm flipH="1">
            <a:off x="1809901" y="1188898"/>
            <a:ext cx="27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50"/>
          <p:cNvSpPr txBox="1"/>
          <p:nvPr/>
        </p:nvSpPr>
        <p:spPr>
          <a:xfrm>
            <a:off x="373100" y="2700550"/>
            <a:ext cx="252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As Doctor will arrive, he will mark his presence using Biometrics.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Smart Queue Management system will upload his presence on the cloud.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43" name="Google Shape;343;p50"/>
          <p:cNvSpPr txBox="1"/>
          <p:nvPr/>
        </p:nvSpPr>
        <p:spPr>
          <a:xfrm>
            <a:off x="3181650" y="2700550"/>
            <a:ext cx="2523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As Cloud receive the response from Biometrics system.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It will let respective users know. </a:t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00" y="1227250"/>
            <a:ext cx="1268950" cy="1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150" y="348829"/>
            <a:ext cx="1184901" cy="840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8555" y="532900"/>
            <a:ext cx="1537046" cy="1268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51"/>
          <p:cNvCxnSpPr/>
          <p:nvPr/>
        </p:nvCxnSpPr>
        <p:spPr>
          <a:xfrm>
            <a:off x="2556001" y="1188889"/>
            <a:ext cx="8616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2" name="Google Shape;35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6150" y="202038"/>
            <a:ext cx="1184901" cy="11519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51"/>
          <p:cNvCxnSpPr>
            <a:stCxn id="349" idx="2"/>
          </p:cNvCxnSpPr>
          <p:nvPr/>
        </p:nvCxnSpPr>
        <p:spPr>
          <a:xfrm flipH="1">
            <a:off x="1809901" y="1188898"/>
            <a:ext cx="27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51"/>
          <p:cNvCxnSpPr/>
          <p:nvPr/>
        </p:nvCxnSpPr>
        <p:spPr>
          <a:xfrm flipH="1" rot="10800000">
            <a:off x="5415064" y="914989"/>
            <a:ext cx="1025400" cy="27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51"/>
          <p:cNvCxnSpPr/>
          <p:nvPr/>
        </p:nvCxnSpPr>
        <p:spPr>
          <a:xfrm flipH="1">
            <a:off x="7177251" y="1176223"/>
            <a:ext cx="2700" cy="39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6" name="Google Shape;35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1726" y="1508802"/>
            <a:ext cx="1371350" cy="10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1"/>
          <p:cNvSpPr txBox="1"/>
          <p:nvPr/>
        </p:nvSpPr>
        <p:spPr>
          <a:xfrm>
            <a:off x="373100" y="2700550"/>
            <a:ext cx="2523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As Doctor will arrive, he will mark his presence using Biometrics. 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Smart Queue Management system will upload his presence on the cloud.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8" name="Google Shape;358;p51"/>
          <p:cNvSpPr txBox="1"/>
          <p:nvPr/>
        </p:nvSpPr>
        <p:spPr>
          <a:xfrm>
            <a:off x="3181650" y="2700550"/>
            <a:ext cx="2523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As Cloud receive the response from Biometrics system.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It will let respective users know.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59" name="Google Shape;359;p51"/>
          <p:cNvSpPr txBox="1"/>
          <p:nvPr/>
        </p:nvSpPr>
        <p:spPr>
          <a:xfrm>
            <a:off x="6079000" y="2776750"/>
            <a:ext cx="2523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Users can see the presence of Doctor from web app.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 thereafter can plan to reach clinic accordingly. 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3040950" y="2160150"/>
            <a:ext cx="3062100" cy="8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Overview</a:t>
            </a:r>
            <a:endParaRPr sz="5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2"/>
          <p:cNvSpPr txBox="1"/>
          <p:nvPr>
            <p:ph type="ctrTitle"/>
          </p:nvPr>
        </p:nvSpPr>
        <p:spPr>
          <a:xfrm>
            <a:off x="311708" y="13664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 </a:t>
            </a:r>
            <a:endParaRPr/>
          </a:p>
        </p:txBody>
      </p:sp>
      <p:sp>
        <p:nvSpPr>
          <p:cNvPr id="365" name="Google Shape;365;p52"/>
          <p:cNvSpPr txBox="1"/>
          <p:nvPr>
            <p:ph idx="1" type="subTitle"/>
          </p:nvPr>
        </p:nvSpPr>
        <p:spPr>
          <a:xfrm>
            <a:off x="311700" y="3455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reat Vibes"/>
                <a:ea typeface="Great Vibes"/>
                <a:cs typeface="Great Vibes"/>
                <a:sym typeface="Great Vibes"/>
              </a:rPr>
              <a:t>of</a:t>
            </a:r>
            <a:r>
              <a:rPr lang="en"/>
              <a:t> SQMS</a:t>
            </a:r>
            <a:endParaRPr/>
          </a:p>
        </p:txBody>
      </p:sp>
      <p:pic>
        <p:nvPicPr>
          <p:cNvPr id="366" name="Google Shape;366;p52"/>
          <p:cNvPicPr preferRelativeResize="0"/>
          <p:nvPr/>
        </p:nvPicPr>
        <p:blipFill rotWithShape="1">
          <a:blip r:embed="rId3">
            <a:alphaModFix/>
          </a:blip>
          <a:srcRect b="13028" l="0" r="0" t="0"/>
          <a:stretch/>
        </p:blipFill>
        <p:spPr>
          <a:xfrm>
            <a:off x="6321525" y="97700"/>
            <a:ext cx="2643850" cy="19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3"/>
          <p:cNvPicPr preferRelativeResize="0"/>
          <p:nvPr/>
        </p:nvPicPr>
        <p:blipFill rotWithShape="1">
          <a:blip r:embed="rId3">
            <a:alphaModFix/>
          </a:blip>
          <a:srcRect b="16416" l="14254" r="18667" t="21282"/>
          <a:stretch/>
        </p:blipFill>
        <p:spPr>
          <a:xfrm>
            <a:off x="653474" y="216975"/>
            <a:ext cx="7837051" cy="47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77" name="Google Shape;377;p5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267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865"/>
              <a:t>​</a:t>
            </a:r>
            <a:endParaRPr sz="1865"/>
          </a:p>
          <a:p>
            <a:pPr indent="-347027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65"/>
              <a:buAutoNum type="arabicPeriod"/>
            </a:pPr>
            <a:r>
              <a:rPr lang="en" sz="1865">
                <a:solidFill>
                  <a:srgbClr val="666666"/>
                </a:solidFill>
              </a:rPr>
              <a:t>Implementing</a:t>
            </a:r>
            <a:r>
              <a:rPr lang="en" sz="1865"/>
              <a:t> this solution will correctly </a:t>
            </a:r>
            <a:r>
              <a:rPr lang="en" sz="1865">
                <a:solidFill>
                  <a:srgbClr val="CC0000"/>
                </a:solidFill>
              </a:rPr>
              <a:t>Prioritize</a:t>
            </a:r>
            <a:r>
              <a:rPr lang="en" sz="1865"/>
              <a:t> each patient.​</a:t>
            </a:r>
            <a:endParaRPr sz="1865"/>
          </a:p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65"/>
              <a:buAutoNum type="arabicPeriod"/>
            </a:pPr>
            <a:r>
              <a:rPr lang="en" sz="1865">
                <a:solidFill>
                  <a:srgbClr val="CC0000"/>
                </a:solidFill>
              </a:rPr>
              <a:t>Time</a:t>
            </a:r>
            <a:r>
              <a:rPr lang="en" sz="1865"/>
              <a:t> of the patients are valued.​</a:t>
            </a:r>
            <a:endParaRPr sz="1865"/>
          </a:p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65"/>
              <a:buAutoNum type="arabicPeriod"/>
            </a:pPr>
            <a:r>
              <a:rPr lang="en" sz="1865">
                <a:solidFill>
                  <a:srgbClr val="CC0000"/>
                </a:solidFill>
              </a:rPr>
              <a:t>Needs</a:t>
            </a:r>
            <a:r>
              <a:rPr lang="en" sz="1865"/>
              <a:t> of the patients, staff and hospital authorities are covered.​</a:t>
            </a:r>
            <a:endParaRPr sz="1865"/>
          </a:p>
          <a:p>
            <a:pPr indent="-3470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65"/>
              <a:buAutoNum type="arabicPeriod"/>
            </a:pPr>
            <a:r>
              <a:rPr lang="en" sz="1865"/>
              <a:t>Interaction inside a </a:t>
            </a:r>
            <a:r>
              <a:rPr lang="en" sz="1865">
                <a:solidFill>
                  <a:srgbClr val="CC0000"/>
                </a:solidFill>
              </a:rPr>
              <a:t>Queuing System</a:t>
            </a:r>
            <a:r>
              <a:rPr lang="en" sz="1865"/>
              <a:t> becomes easy and convenient</a:t>
            </a:r>
            <a:endParaRPr sz="186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865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20"/>
              <a:t>References </a:t>
            </a:r>
            <a:endParaRPr sz="2720"/>
          </a:p>
        </p:txBody>
      </p:sp>
      <p:sp>
        <p:nvSpPr>
          <p:cNvPr id="383" name="Google Shape;383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n" sz="1350">
                <a:solidFill>
                  <a:schemeClr val="dk1"/>
                </a:solidFill>
              </a:rPr>
              <a:t>Sumit Soman; Sudeep Rai; Priyesh Ranjan; Amarjeet Singh Cheema; Praveen K Srivastava “ </a:t>
            </a:r>
            <a:r>
              <a:rPr b="1" lang="en" sz="1350">
                <a:solidFill>
                  <a:schemeClr val="dk1"/>
                </a:solidFill>
              </a:rPr>
              <a:t>Mobile-Augmented Smart Queue Management System for Hospitals</a:t>
            </a:r>
            <a:r>
              <a:rPr lang="en" sz="1350">
                <a:solidFill>
                  <a:schemeClr val="dk1"/>
                </a:solidFill>
              </a:rPr>
              <a:t>”, International Symposium on Computer-Based Medical Systems (CBMS), September 2020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n" sz="1350">
                <a:solidFill>
                  <a:schemeClr val="dk1"/>
                </a:solidFill>
              </a:rPr>
              <a:t>Supriya Burungale, Komal Kurane, Sakshe Mhatre, “</a:t>
            </a:r>
            <a:r>
              <a:rPr b="1" lang="en" sz="1350">
                <a:solidFill>
                  <a:schemeClr val="dk1"/>
                </a:solidFill>
              </a:rPr>
              <a:t>Patient Queue Management System</a:t>
            </a:r>
            <a:r>
              <a:rPr lang="en" sz="1350">
                <a:solidFill>
                  <a:schemeClr val="dk1"/>
                </a:solidFill>
              </a:rPr>
              <a:t>” ,International Journal of Engineering Science Invention, volume 7, issue 2, February 2018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n" sz="1350">
                <a:solidFill>
                  <a:schemeClr val="dk1"/>
                </a:solidFill>
              </a:rPr>
              <a:t>M. Ngorsed and P. Suesaowaluk, “</a:t>
            </a:r>
            <a:r>
              <a:rPr b="1" lang="en" sz="1350">
                <a:solidFill>
                  <a:schemeClr val="dk1"/>
                </a:solidFill>
              </a:rPr>
              <a:t>Hospital service queue management system with wireless approach</a:t>
            </a:r>
            <a:r>
              <a:rPr lang="en" sz="1350">
                <a:solidFill>
                  <a:schemeClr val="dk1"/>
                </a:solidFill>
              </a:rPr>
              <a:t>,” in Frontier Computing. Springer, 2016,pp. 627–637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AutoNum type="arabicPeriod"/>
            </a:pPr>
            <a:r>
              <a:rPr lang="en" sz="1350">
                <a:solidFill>
                  <a:schemeClr val="dk1"/>
                </a:solidFill>
              </a:rPr>
              <a:t>Prof. D. V. Chandran, Divya Patil, Pooja Galande, Arati Ghutukade, “</a:t>
            </a:r>
            <a:r>
              <a:rPr b="1" lang="en" sz="1350">
                <a:solidFill>
                  <a:schemeClr val="dk1"/>
                </a:solidFill>
              </a:rPr>
              <a:t> Multiple Queue Management With Real Time Tracking For OPD Scheduling In Hospitals</a:t>
            </a:r>
            <a:r>
              <a:rPr lang="en" sz="1350">
                <a:solidFill>
                  <a:schemeClr val="dk1"/>
                </a:solidFill>
              </a:rPr>
              <a:t>”, International Journal for Research in Engineering Application &amp; Management, Volume 3, isuue 2, April 2017 </a:t>
            </a:r>
            <a:endParaRPr sz="1350">
              <a:solidFill>
                <a:schemeClr val="dk1"/>
              </a:solidFill>
            </a:endParaRPr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95"/>
              <a:buAutoNum type="arabicPeriod"/>
            </a:pPr>
            <a:r>
              <a:rPr b="1" lang="en" sz="1350">
                <a:solidFill>
                  <a:schemeClr val="dk1"/>
                </a:solidFill>
              </a:rPr>
              <a:t>Zero Queue Maintenance System using Smart Medi Care Application for Covid-19 Pandemic Situation</a:t>
            </a:r>
            <a:r>
              <a:rPr lang="en" sz="1350">
                <a:solidFill>
                  <a:schemeClr val="dk1"/>
                </a:solidFill>
              </a:rPr>
              <a:t>,</a:t>
            </a:r>
            <a:r>
              <a:rPr lang="en" sz="1195">
                <a:solidFill>
                  <a:schemeClr val="dk1"/>
                </a:solidFill>
              </a:rPr>
              <a:t> </a:t>
            </a:r>
            <a:r>
              <a:rPr lang="en" sz="1350">
                <a:solidFill>
                  <a:schemeClr val="dk1"/>
                </a:solidFill>
              </a:rPr>
              <a:t>Third International Conference on Intelligent Communication Technologies and Virtual Mobile Network</a:t>
            </a:r>
            <a:endParaRPr sz="13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787675" y="516050"/>
            <a:ext cx="5666100" cy="8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666666"/>
                </a:solidFill>
              </a:rPr>
              <a:t>What we going to discuss today? </a:t>
            </a:r>
            <a:endParaRPr sz="5100">
              <a:solidFill>
                <a:srgbClr val="666666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787675" y="1847775"/>
            <a:ext cx="2425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Existing solution</a:t>
            </a:r>
            <a:endParaRPr sz="19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Problems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Why Problems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Proposed Solution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Conclusion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References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668" y="1972150"/>
            <a:ext cx="2915580" cy="194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ctrTitle"/>
          </p:nvPr>
        </p:nvSpPr>
        <p:spPr>
          <a:xfrm>
            <a:off x="787675" y="516050"/>
            <a:ext cx="5666100" cy="8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666666"/>
                </a:solidFill>
              </a:rPr>
              <a:t>What we going to discuss today? </a:t>
            </a:r>
            <a:endParaRPr sz="5100">
              <a:solidFill>
                <a:srgbClr val="666666"/>
              </a:solidFill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787675" y="1847775"/>
            <a:ext cx="2425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Existing solution</a:t>
            </a:r>
            <a:endParaRPr sz="1500">
              <a:solidFill>
                <a:srgbClr val="666666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Problems</a:t>
            </a:r>
            <a:endParaRPr sz="19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Why Problems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Proposed Solution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Conclusion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References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0000" y="1804750"/>
            <a:ext cx="2088376" cy="208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ctrTitle"/>
          </p:nvPr>
        </p:nvSpPr>
        <p:spPr>
          <a:xfrm>
            <a:off x="787675" y="516050"/>
            <a:ext cx="5666100" cy="8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666666"/>
                </a:solidFill>
              </a:rPr>
              <a:t>What we going to discuss today? </a:t>
            </a:r>
            <a:endParaRPr sz="5100">
              <a:solidFill>
                <a:srgbClr val="666666"/>
              </a:solidFill>
            </a:endParaRPr>
          </a:p>
        </p:txBody>
      </p:sp>
      <p:sp>
        <p:nvSpPr>
          <p:cNvPr id="93" name="Google Shape;93;p19"/>
          <p:cNvSpPr txBox="1"/>
          <p:nvPr/>
        </p:nvSpPr>
        <p:spPr>
          <a:xfrm>
            <a:off x="787675" y="1847775"/>
            <a:ext cx="2425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Existing solution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Problems</a:t>
            </a:r>
            <a:endParaRPr sz="1500">
              <a:solidFill>
                <a:srgbClr val="666666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Why Problems</a:t>
            </a:r>
            <a:endParaRPr sz="19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Proposed Solution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Conclusion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References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7175" y="2016550"/>
            <a:ext cx="2474250" cy="177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ctrTitle"/>
          </p:nvPr>
        </p:nvSpPr>
        <p:spPr>
          <a:xfrm>
            <a:off x="787675" y="516050"/>
            <a:ext cx="5666100" cy="8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666666"/>
                </a:solidFill>
              </a:rPr>
              <a:t>What we going to discuss today? </a:t>
            </a:r>
            <a:endParaRPr sz="5100">
              <a:solidFill>
                <a:srgbClr val="666666"/>
              </a:solidFill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787675" y="1847775"/>
            <a:ext cx="3156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Existing solution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Problems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Why Problems</a:t>
            </a:r>
            <a:endParaRPr sz="1500">
              <a:solidFill>
                <a:srgbClr val="666666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Proposed Solution</a:t>
            </a:r>
            <a:endParaRPr sz="19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Conclusion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References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101" name="Google Shape;101;p20"/>
          <p:cNvPicPr preferRelativeResize="0"/>
          <p:nvPr/>
        </p:nvPicPr>
        <p:blipFill rotWithShape="1">
          <a:blip r:embed="rId3">
            <a:alphaModFix/>
          </a:blip>
          <a:srcRect b="-2385" l="15930" r="12276" t="0"/>
          <a:stretch/>
        </p:blipFill>
        <p:spPr>
          <a:xfrm>
            <a:off x="5934125" y="1847775"/>
            <a:ext cx="2069850" cy="19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ctrTitle"/>
          </p:nvPr>
        </p:nvSpPr>
        <p:spPr>
          <a:xfrm>
            <a:off x="787675" y="516050"/>
            <a:ext cx="5666100" cy="8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666666"/>
                </a:solidFill>
              </a:rPr>
              <a:t>What we going to discuss today? </a:t>
            </a:r>
            <a:endParaRPr sz="5100">
              <a:solidFill>
                <a:srgbClr val="666666"/>
              </a:solidFill>
            </a:endParaRPr>
          </a:p>
        </p:txBody>
      </p:sp>
      <p:sp>
        <p:nvSpPr>
          <p:cNvPr id="107" name="Google Shape;107;p21"/>
          <p:cNvSpPr txBox="1"/>
          <p:nvPr/>
        </p:nvSpPr>
        <p:spPr>
          <a:xfrm>
            <a:off x="787675" y="1847775"/>
            <a:ext cx="2425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Existing solution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Problems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Why Problems</a:t>
            </a:r>
            <a:endParaRPr sz="1500">
              <a:solidFill>
                <a:srgbClr val="666666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Proposed Solution</a:t>
            </a:r>
            <a:endParaRPr sz="1500">
              <a:solidFill>
                <a:srgbClr val="666666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Conclusion</a:t>
            </a:r>
            <a:endParaRPr sz="19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500"/>
              <a:buChar char="●"/>
            </a:pPr>
            <a:r>
              <a:rPr lang="en" sz="1500">
                <a:solidFill>
                  <a:srgbClr val="666666"/>
                </a:solidFill>
              </a:rPr>
              <a:t>References</a:t>
            </a:r>
            <a:endParaRPr sz="15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666666"/>
              </a:solidFill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150" y="1989900"/>
            <a:ext cx="2253000" cy="182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